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3"/>
    <p:sldId id="1018" r:id="rId4"/>
    <p:sldId id="1019" r:id="rId5"/>
    <p:sldId id="1052" r:id="rId6"/>
    <p:sldId id="1053" r:id="rId7"/>
    <p:sldId id="1054" r:id="rId8"/>
    <p:sldId id="1055" r:id="rId9"/>
    <p:sldId id="1056" r:id="rId10"/>
    <p:sldId id="1058" r:id="rId11"/>
    <p:sldId id="1059" r:id="rId12"/>
    <p:sldId id="1057" r:id="rId13"/>
    <p:sldId id="1060" r:id="rId14"/>
    <p:sldId id="1061" r:id="rId15"/>
    <p:sldId id="1062" r:id="rId16"/>
    <p:sldId id="1063" r:id="rId17"/>
    <p:sldId id="1037" r:id="rId18"/>
    <p:sldId id="1023" r:id="rId19"/>
    <p:sldId id="1051" r:id="rId20"/>
    <p:sldId id="1064" r:id="rId21"/>
    <p:sldId id="1066" r:id="rId22"/>
    <p:sldId id="1067" r:id="rId23"/>
    <p:sldId id="1068" r:id="rId24"/>
    <p:sldId id="1069" r:id="rId25"/>
    <p:sldId id="1070" r:id="rId26"/>
    <p:sldId id="1071" r:id="rId27"/>
    <p:sldId id="1072" r:id="rId28"/>
    <p:sldId id="1073" r:id="rId29"/>
    <p:sldId id="1074" r:id="rId30"/>
    <p:sldId id="1079" r:id="rId31"/>
    <p:sldId id="1075" r:id="rId3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34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34.png"/><Relationship Id="rId3" Type="http://schemas.openxmlformats.org/officeDocument/2006/relationships/image" Target="../media/image47.png"/><Relationship Id="rId2" Type="http://schemas.openxmlformats.org/officeDocument/2006/relationships/image" Target="../media/image32.png"/><Relationship Id="rId1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7.png"/><Relationship Id="rId2" Type="http://schemas.openxmlformats.org/officeDocument/2006/relationships/image" Target="../media/image48.png"/><Relationship Id="rId1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5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　海水中的重要元素</a:t>
            </a:r>
            <a:r>
              <a:rPr lang="en-US" altLang="zh-CN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钠和氯</a:t>
            </a:r>
            <a:endParaRPr lang="zh-CN" altLang="en-US" sz="52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氯及其化合物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强氧化性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具有漂白性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916833"/>
          <a:ext cx="11485848" cy="3429000"/>
        </p:xfrm>
        <a:graphic>
          <a:graphicData uri="http://schemas.openxmlformats.org/drawingml/2006/table">
            <a:tbl>
              <a:tblPr firstRow="1" firstCol="1" bandRow="1"/>
              <a:tblGrid>
                <a:gridCol w="1989936"/>
                <a:gridCol w="2505687"/>
                <a:gridCol w="6990225"/>
              </a:tblGrid>
              <a:tr h="4014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329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有色布条不褪色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干燥的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没有漂白作用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34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有色布条褪色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氯水有漂白作用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起漂白作用的是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2" name="cc281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05" y="2636913"/>
            <a:ext cx="1152127" cy="1080120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pic>
        <p:nvPicPr>
          <p:cNvPr id="5121" name="cc281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01" y="3927905"/>
            <a:ext cx="1189962" cy="1080120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sp>
        <p:nvSpPr>
          <p:cNvPr id="3" name="矩形 2"/>
          <p:cNvSpPr/>
          <p:nvPr/>
        </p:nvSpPr>
        <p:spPr>
          <a:xfrm>
            <a:off x="404402" y="5229200"/>
            <a:ext cx="4682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HClO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具有杀菌、消毒的作用。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4402" y="5852874"/>
            <a:ext cx="7438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用途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：次氯酸可用作棉、麻和纸张的漂白剂。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9070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氯气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的实验室制法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中，通常用浓盐酸与二氧化锰反应制取氯气，装置如图所示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反应原理：用强氧化剂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KClO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氧化浓盐酸。如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制备装置类型：固体＋液体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  </m:t>
                          </m:r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  <m:r>
                            <a:rPr lang="en-US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 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907002"/>
              </a:xfrm>
              <a:blipFill rotWithShape="1">
                <a:blip r:embed="rId1"/>
                <a:stretch>
                  <a:fillRect l="-2" t="-11" r="1" b="-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9245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80728"/>
            <a:ext cx="1168400" cy="31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a173f.jpg" descr="id:214749246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934" y="1988840"/>
            <a:ext cx="4407535" cy="24022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3538" y="908720"/>
            <a:ext cx="3312368" cy="36004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净化方法：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用饱和食盐水除去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再用浓硫酸除去水蒸气。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收集方法：向上排空气法或排饱和食盐水法。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尾气吸收：用强碱溶液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验满方法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将湿润的淀粉碘化钾试纸靠近盛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的瓶口，观察到试纸变蓝，则证明已集满。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将湿润的蓝色石蕊试纸靠近盛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的瓶口，观察到试纸先变红后褪色，则证明已集满。</a:t>
            </a:r>
            <a:endParaRPr lang="zh-CN" altLang="zh-CN" sz="105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实验室制取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时，常常根据氯气的颜色判断是否收集满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为了减少制得的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的含量，加热温度不宜过高，以减少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的挥发。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必须用浓盐酸，稀盐酸不反应。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实验结束后，先使反应停止并排出残留的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，再拆卸装置，避免污染空气。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尾气吸收时，不能用澄清石灰水吸收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，因为澄清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石灰水中含有的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很少，吸收不完全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离子的检验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246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77" y="951850"/>
            <a:ext cx="110299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23699" y="1876366"/>
              <a:ext cx="11423003" cy="461587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00440"/>
                    <a:gridCol w="2902915"/>
                    <a:gridCol w="2376264"/>
                    <a:gridCol w="4743384"/>
                  </a:tblGrid>
                  <a:tr h="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试液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75202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10769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滴入几滴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硝酸银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980" marR="89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10769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加入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少量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稀硝酸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vMerge="1">
                      <a:tcPr/>
                    </a:tc>
                  </a:tr>
                  <a:tr h="3394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稀盐酸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不溶解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+mj-ea"/>
                              <a:ea typeface="+mj-ea"/>
                              <a:cs typeface="Times New Roman" panose="02020603050405020304" pitchFamily="18" charset="0"/>
                            </a:rPr>
                            <a:t>↓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+mj-ea"/>
                            <a:ea typeface="+mj-ea"/>
                            <a:cs typeface="Times New Roman" panose="02020603050405020304" pitchFamily="18" charset="0"/>
                          </a:endParaRPr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94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氯化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不溶解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+mj-ea"/>
                              <a:ea typeface="+mj-ea"/>
                              <a:cs typeface="Times New Roman" panose="02020603050405020304" pitchFamily="18" charset="0"/>
                            </a:rPr>
                            <a:t>↓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+mj-ea"/>
                            <a:ea typeface="+mj-ea"/>
                            <a:cs typeface="Times New Roman" panose="02020603050405020304" pitchFamily="18" charset="0"/>
                          </a:endParaRPr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788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沉淀溶解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气泡产生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2Ag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2Ag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23699" y="1876366"/>
              <a:ext cx="11423003" cy="461587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00440"/>
                    <a:gridCol w="2902915"/>
                    <a:gridCol w="2376264"/>
                    <a:gridCol w="4743384"/>
                  </a:tblGrid>
                  <a:tr h="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试液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75202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10769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滴入几滴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硝酸银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8980" marR="89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1076960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加入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少量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稀硝酸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vMerge="1">
                      <a:tcPr/>
                    </a:tc>
                  </a:tr>
                  <a:tr h="7880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稀盐酸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不溶解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氯化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不溶解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15760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钠溶液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有白色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沉淀溶解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气泡产生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9644" marR="196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446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氯离子的检验方法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操作方法：向未知溶液中先滴加适量稀硝酸，再滴加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现象：滴加稀硝酸时，无明显现象，滴加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AgNO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溶液时，产生白色沉淀。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原理：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加入稀硝酸的目的：排除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等离子的干扰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44652"/>
              </a:xfrm>
              <a:blipFill rotWithShape="1">
                <a:blip r:embed="rId1"/>
                <a:stretch>
                  <a:fillRect l="-2" t="-21" r="1" b="-38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764704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84784"/>
            <a:ext cx="948690" cy="3333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水的成分及性质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氯水的成分及主要性质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氯水的成分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三分子、四离子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c285.jpg" descr="id:21474924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2528" y="3140968"/>
            <a:ext cx="4762500" cy="20745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氯水的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5751" y="1700808"/>
            <a:ext cx="6276052" cy="27623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次氯酸的主要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c286.jpg" descr="id:21474925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2895" y="1700808"/>
            <a:ext cx="6501765" cy="16097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液氯、新制氯水、久置氯水的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484785"/>
          <a:ext cx="112332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720080"/>
                <a:gridCol w="1224136"/>
                <a:gridCol w="5760640"/>
                <a:gridCol w="352839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液氯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新制氯水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久置氯水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纯净物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混合物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混合物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黄绿色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浅黄绿色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氧化性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酸性、氧化性、漂白性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保存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钢瓶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棕色试剂瓶盛装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密封保存于阴凉处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一般现用现配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氯气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氯元素的原子结构及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存在</a:t>
            </a:r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2276872"/>
            <a:ext cx="7116445" cy="31743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探究新制氯水成分及性质的实验中，依据下列方法和现象，不能得出相应结论的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251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66438"/>
            <a:ext cx="1070610" cy="344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988840"/>
          <a:ext cx="1144927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792087"/>
                <a:gridCol w="3528392"/>
                <a:gridCol w="3312368"/>
                <a:gridCol w="3816425"/>
              </a:tblGrid>
              <a:tr h="305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观察氯水颜色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氯水呈黄绿色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氯水中含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6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向饱和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溶液中加入足量氯水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有无色气体产生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氯水中含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3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向红色纸条上滴加氯水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红色纸条褪色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氯水具有漂白性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0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溶液中滴加氯水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溶液变成棕黄色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氯水具有氧化性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24答案.EPS" descr="id:214749254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064" y="5517232"/>
            <a:ext cx="725805" cy="25844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236539" y="541562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2330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Cl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是黄绿色气体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氯水呈黄绿色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是由于溶于水的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仅部分与水反应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氯水中含有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向饱和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溶液中加入足量氯水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有气泡产生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是因为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与氯水中的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向红色纸条上滴加氯水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红色纸条褪色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说明氯水具有漂白性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溶液中滴加氯水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溶液变成棕黄色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是因为发生反应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说明氯水具有氧化性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23301"/>
              </a:xfrm>
              <a:blipFill rotWithShape="1">
                <a:blip r:embed="rId1"/>
                <a:stretch>
                  <a:fillRect l="-2" t="-22" r="1" b="-60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5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80728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27897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有关氯水问题的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endParaRPr lang="zh-CN" altLang="en-US"/>
          </a:p>
        </p:txBody>
      </p:sp>
      <p:pic>
        <p:nvPicPr>
          <p:cNvPr id="3" name="CZ31.EPS" descr="id:21474925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1700808"/>
            <a:ext cx="7112635" cy="16954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顿有所悟.EPS" descr="id:21474925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79936"/>
            <a:ext cx="1809115" cy="3962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氯气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的实验室制法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氯气的制备流程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要点2.EPS" descr="id:214749256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922655" cy="3238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5ghr260.jpg" descr="id:21474925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2132856"/>
            <a:ext cx="5572125" cy="29902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z33.jpg" descr="id:214749257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692696"/>
            <a:ext cx="5976664" cy="43924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334566" y="5229200"/>
            <a:ext cx="11593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验满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：用湿润的淀粉－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KI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试纸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或湿润的蓝色石蕊试纸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靠近集气瓶口，若试纸变蓝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或先变红又褪色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，则证明已集满。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5547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用浓盐酸和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，并以干燥的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为原料进行实验。已知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易潮解，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。装置如图所示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554785"/>
              </a:xfrm>
              <a:blipFill rotWithShape="1">
                <a:blip r:embed="rId1"/>
                <a:stretch>
                  <a:fillRect l="-2" t="-41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典例2.EPS" descr="id:21474925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1008112" cy="3600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cc291.jpg" descr="id:21474925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6753" y="2492896"/>
            <a:ext cx="5734050" cy="25628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中应盛放的试剂名称分别为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装置导出的气体若不经过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装置而直接进入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管，将对实验产生的不良后果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6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834" y="3904734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378106" y="3736618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食盐水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浓硫酸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未经除去的氯化氢和水蒸气随</a:t>
            </a:r>
            <a:r>
              <a:rPr lang="en-US" altLang="zh-CN" sz="2400" dirty="0">
                <a:solidFill>
                  <a:srgbClr val="000000"/>
                </a:solidFill>
              </a:rPr>
              <a:t>Cl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中和铁能反应生成</a:t>
            </a:r>
            <a:r>
              <a:rPr lang="en-US" altLang="zh-CN" sz="2400" dirty="0">
                <a:solidFill>
                  <a:srgbClr val="000000"/>
                </a:solidFill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</a:rPr>
              <a:t>Cl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混合加热会发生爆炸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52746" y="4888746"/>
            <a:ext cx="115031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盐酸具有挥发性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应依次通过盛有饱和食盐水、浓硫酸的洗气瓶除去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得到较纯净的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HCl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都能与铁反应生成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混合加热会发生爆炸。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5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058" y="5066648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cc291.jpg" descr="id:21474925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9740" y="1916832"/>
            <a:ext cx="4308077" cy="1925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实验时，先点燃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处的酒精灯，让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充满装置，再点燃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处酒精灯，写出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6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599412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457243" y="4199950"/>
                <a:ext cx="2909771" cy="8315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2FeCl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7243" y="4199950"/>
                <a:ext cx="2909771" cy="831510"/>
              </a:xfrm>
              <a:prstGeom prst="rect">
                <a:avLst/>
              </a:prstGeom>
              <a:blipFill rotWithShape="1">
                <a:blip r:embed="rId2"/>
                <a:stretch>
                  <a:fillRect l="-19" t="-7" r="4" b="-110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160916" y="4959452"/>
                <a:ext cx="10982962" cy="6297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铁粉与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Cl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在加热条件下反应生成氯化铁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化学方程式为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2Fe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3Cl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chemeClr val="tx1"/>
                    </a:solidFill>
                  </a:rPr>
                  <a:t>2FeCl</a:t>
                </a:r>
                <a:r>
                  <a:rPr lang="en-US" altLang="zh-CN" sz="2400" baseline="-25000">
                    <a:solidFill>
                      <a:schemeClr val="tx1"/>
                    </a:solidFill>
                  </a:rPr>
                  <a:t>3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916" y="4959452"/>
                <a:ext cx="10982962" cy="629788"/>
              </a:xfrm>
              <a:prstGeom prst="rect">
                <a:avLst/>
              </a:prstGeom>
              <a:blipFill rotWithShape="1">
                <a:blip r:embed="rId3"/>
                <a:stretch>
                  <a:fillRect l="-1" t="-16" r="1" b="-33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259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475" y="5123314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cc291.jpg" descr="id:214749258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391" y="1988840"/>
            <a:ext cx="5212774" cy="23298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装置所起的作用是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6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303871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360855" y="4122946"/>
            <a:ext cx="10126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吸收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多余的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防止污染环境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防止空气中的水蒸气进入装置中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699010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Cl</a:t>
            </a:r>
            <a:r>
              <a:rPr lang="en-US" altLang="zh-CN" sz="2400" baseline="-2500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有毒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会污染环境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不能直接排放到空气中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碱石灰的成分是氧化钙和氢氧化钠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能和氧化钙、氢氧化钠反应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可用碱石灰处理尾气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空气中有水蒸气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碱石灰还能吸收水蒸气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防止空气中的水蒸气进入装置中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FeCl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潮解。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25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861" y="4898335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cc291.jpg" descr="id:21474925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391" y="1628800"/>
            <a:ext cx="5212774" cy="23298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用石灰乳吸收氯气可制得漂粉精，写出工业制漂粉精反应的化学方程式：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414686" y="4083983"/>
                <a:ext cx="7294091" cy="763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2Ca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CaCl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Ca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ClO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4083983"/>
                <a:ext cx="7294091" cy="763414"/>
              </a:xfrm>
              <a:prstGeom prst="rect">
                <a:avLst/>
              </a:prstGeom>
              <a:blipFill rotWithShape="1">
                <a:blip r:embed="rId1"/>
                <a:stretch>
                  <a:fillRect l="-7" t="-39" r="5" b="-171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26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343341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60854" y="4703876"/>
                <a:ext cx="11485848" cy="13174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Cl</a:t>
                </a:r>
                <a:r>
                  <a:rPr lang="en-US" altLang="zh-CN" sz="2400" baseline="-250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和氢氧化钙反应生成氯化钙、次氯酸钙和水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化学方程式为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2Ca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CaCl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Ca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ClO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4703876"/>
                <a:ext cx="11485848" cy="1317412"/>
              </a:xfrm>
              <a:prstGeom prst="rect">
                <a:avLst/>
              </a:prstGeom>
              <a:blipFill rotWithShape="1">
                <a:blip r:embed="rId3"/>
                <a:stretch>
                  <a:fillRect l="-2" t="-33" r="1" b="-95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259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884311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cc291.jpg" descr="id:214749258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4336" y="1820556"/>
            <a:ext cx="4738885" cy="21180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氯气的物理性质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黄绿色、有刺激性气味的气体，有毒，在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体积的水能溶解约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体积的氯气。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42298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解答有关气体制备题目的思维流程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Z34.EPS" descr="id:21474926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0665" y="1628800"/>
            <a:ext cx="4086225" cy="33439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顿有所悟.EPS" descr="id:214749261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67222"/>
            <a:ext cx="1730375" cy="379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4869160"/>
            <a:ext cx="11512136" cy="50405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氯气与金属、非金属单质的反应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与金属单质的反应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844824"/>
              <a:ext cx="11379697" cy="283845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21984"/>
                    <a:gridCol w="3312368"/>
                    <a:gridCol w="5645345"/>
                  </a:tblGrid>
                  <a:tr h="45963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6902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2NaCl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产生大量白色的烟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6902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铁反应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2Fe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2FeCl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产生大量棕褐色的烟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6902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铜反应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产生大量棕黄色的烟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844824"/>
              <a:ext cx="11379697" cy="283845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421984"/>
                    <a:gridCol w="3312368"/>
                    <a:gridCol w="5645345"/>
                  </a:tblGrid>
                  <a:tr h="45963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金属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81661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产生大量白色的烟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661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铁反应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产生大量棕褐色的烟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661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铜反应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产生大量棕黄色的烟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内容占位符 3"/>
          <p:cNvSpPr txBox="1"/>
          <p:nvPr/>
        </p:nvSpPr>
        <p:spPr bwMode="auto">
          <a:xfrm>
            <a:off x="360854" y="4759648"/>
            <a:ext cx="11485848" cy="71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氯气在加热条件下能与大多数金属化合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生成高价金属氯化物。</a:t>
            </a:r>
            <a:endParaRPr lang="zh-CN" altLang="en-US"/>
          </a:p>
        </p:txBody>
      </p:sp>
      <p:pic>
        <p:nvPicPr>
          <p:cNvPr id="6" name="名师点拨.EPS" descr="id:214749240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798" y="4901737"/>
            <a:ext cx="1660525" cy="4267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与非金属单质的反应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中燃烧的实验探究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2060848"/>
              <a:ext cx="11305256" cy="20922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230575"/>
                    <a:gridCol w="9074681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在空气中点燃氢气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然后把导管缓慢伸入盛有氯气的集气瓶中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纯净的氢气在氯气中安静地燃烧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发出苍白色火焰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点燃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2HCl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2060848"/>
              <a:ext cx="11305256" cy="20922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230575"/>
                    <a:gridCol w="9074681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在空气中点燃氢气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然后把导管缓慢伸入盛有氯气的集气瓶中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纯净的氢气在氯气中安静地燃烧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发出苍白色火焰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296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内容占位符 9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857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氯气与水的反应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常温下，氯气的水溶液称为氯水，溶于水的部分氯气与水发生反应的化学方程式是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漂白原理的探究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内容占位符 9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85781"/>
              </a:xfrm>
              <a:blipFill rotWithShape="1">
                <a:blip r:embed="rId1"/>
                <a:stretch>
                  <a:fillRect l="-2" t="-26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394775" y="3113087"/>
          <a:ext cx="11451927" cy="3429000"/>
        </p:xfrm>
        <a:graphic>
          <a:graphicData uri="http://schemas.openxmlformats.org/drawingml/2006/table">
            <a:tbl>
              <a:tblPr firstRow="1" firstCol="1" bandRow="1"/>
              <a:tblGrid>
                <a:gridCol w="1763597"/>
                <a:gridCol w="2645395"/>
                <a:gridCol w="704293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有色布条不褪色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干燥的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不能漂白有色布条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有色布条褪色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存在的条件下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能漂白有色布条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有色鲜花褪色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存在的条件下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能漂白有色布条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cc28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70" y="3737173"/>
            <a:ext cx="839522" cy="699939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pic>
        <p:nvPicPr>
          <p:cNvPr id="13" name="cc28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23" y="4662073"/>
            <a:ext cx="890303" cy="855159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pic>
        <p:nvPicPr>
          <p:cNvPr id="14" name="cc28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33" y="5661248"/>
            <a:ext cx="717685" cy="729450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466" y="819461"/>
            <a:ext cx="11368120" cy="124138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氯气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溶于水能杀菌、消毒及使某些染料和有机色素褪色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是因为与水反应生成了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24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418" y="836712"/>
            <a:ext cx="1808480" cy="4222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122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氯气与碱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漂白粉在空气中长期放置易失效，其原因为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↓＋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光照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12223"/>
              </a:xfrm>
              <a:blipFill rotWithShape="1">
                <a:blip r:embed="rId1"/>
                <a:stretch>
                  <a:fillRect l="-2" t="-12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1556792"/>
            <a:ext cx="7848872" cy="273630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2687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次氯酸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性质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弱酸性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酸性小于碳酸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ClO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不稳定性：次氯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不稳定，只存在于水溶液中，见光易分解，化学方程式为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光照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en-US" dirty="0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26873"/>
              </a:xfrm>
              <a:blipFill rotWithShape="1">
                <a:blip r:embed="rId1"/>
                <a:stretch>
                  <a:fillRect l="-2" t="-19" r="1" b="-23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9243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1070610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3680</Words>
  <Application>WPS 演示</Application>
  <PresentationFormat>自定义</PresentationFormat>
  <Paragraphs>368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微信用户</cp:lastModifiedBy>
  <cp:revision>396</cp:revision>
  <dcterms:created xsi:type="dcterms:W3CDTF">2020-11-06T05:24:00Z</dcterms:created>
  <dcterms:modified xsi:type="dcterms:W3CDTF">2025-06-27T01:11:15Z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B7B7416490ED4596B4CA998A5013977A_12</vt:lpwstr>
  </property>
</Properties>
</file>